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7" r:id="rId4"/>
  </p:sldMasterIdLst>
  <p:notesMasterIdLst>
    <p:notesMasterId r:id="rId18"/>
  </p:notesMasterIdLst>
  <p:handoutMasterIdLst>
    <p:handoutMasterId r:id="rId19"/>
  </p:handoutMasterIdLst>
  <p:sldIdLst>
    <p:sldId id="277" r:id="rId5"/>
    <p:sldId id="281" r:id="rId6"/>
    <p:sldId id="257" r:id="rId7"/>
    <p:sldId id="263" r:id="rId8"/>
    <p:sldId id="264" r:id="rId9"/>
    <p:sldId id="261" r:id="rId10"/>
    <p:sldId id="278" r:id="rId11"/>
    <p:sldId id="282" r:id="rId12"/>
    <p:sldId id="283" r:id="rId13"/>
    <p:sldId id="273" r:id="rId14"/>
    <p:sldId id="284"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0" autoAdjust="0"/>
  </p:normalViewPr>
  <p:slideViewPr>
    <p:cSldViewPr snapToGrid="0">
      <p:cViewPr varScale="1">
        <p:scale>
          <a:sx n="82" d="100"/>
          <a:sy n="82" d="100"/>
        </p:scale>
        <p:origin x="720" y="72"/>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10/20/2022</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10/20/2022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8201F-533F-4CA4-10C3-2B9CE53775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E6989A-EF2C-3A09-D7AD-70808997B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50C477-6918-C65B-4FF3-EB1F8AF3C0B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0BC4837-5728-5105-EB77-4A4C0946C5CE}"/>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70CAC155-D628-3584-691F-D6993DE2059A}"/>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4761593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4BD8-D9BA-DCDC-9CC7-7E0E9927C1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50ADDC-0106-735E-75F7-8CB78266A2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FB2AC7-CFFC-BAF2-2FFD-6FBAA470DE6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8717BC4-FBC3-BAB2-68A8-42642512E132}"/>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76B7EAF2-55E2-1A86-F637-2B3A6A3940D7}"/>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88350039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5F9BD0-A893-5C2F-B2D4-0851D59CF2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151740-E0D5-56AA-3047-DD6B18EB2E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5B08EB-8852-6BB3-5F3E-CFB03E40038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51DDA97-8226-8181-7F16-0B3B8835B5CF}"/>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3F7DF7AD-1AD4-B46D-7DD6-B50068F1BC25}"/>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5250233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12855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66819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24259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42838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1726746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897289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068611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CF09-4DAC-1ED4-9734-EA4E3090E1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1609CB-3A22-62BB-F435-CB29720155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8EC53-1441-7D10-DEA3-67809B12731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C3BE5CA-0076-C21B-1399-2DBFFDD7B4EF}"/>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D6AA2769-D72A-B18F-7578-B8B44A147EAE}"/>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2507399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3FAD-DA12-1ABE-1A8A-25110C7650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62C424-D7B6-E050-4C3E-1465FD7792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46E9D0-AB3A-B188-99E4-CC46CFB94CB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862CC93-E331-4B9D-3F04-B75B66119594}"/>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F14017B8-5606-A0A6-0786-5B1B9E60D65C}"/>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96186940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4D6BF-5560-5B8D-7230-F752EF830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CF4A68-A568-739B-9579-88BE8251A8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69816B-A202-985A-DE28-9768FFE265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40454-9C72-26E7-427C-C4587C74BE5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ECAFB9B3-AFD1-B7C5-B40A-468DACA77F8D}"/>
              </a:ext>
            </a:extLst>
          </p:cNvPr>
          <p:cNvSpPr>
            <a:spLocks noGrp="1"/>
          </p:cNvSpPr>
          <p:nvPr>
            <p:ph type="ftr" sz="quarter" idx="11"/>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D78CD310-2C63-2E2B-F527-533D59B3E741}"/>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51434141"/>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F4C62-272B-F4A1-28E3-711F6E13D7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51C8C5-6098-7143-7D6A-00390C3147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A14012-7A00-0884-BB38-1F36659D2A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403E4A-63E0-FFDC-5BA8-411557C6A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CB2B03-FF0B-2EC0-C15A-09C956C1EE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516CF4-4325-EABC-8311-8D92959C679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8FEA0DD-69B6-8D47-269C-4A42B0C1194A}"/>
              </a:ext>
            </a:extLst>
          </p:cNvPr>
          <p:cNvSpPr>
            <a:spLocks noGrp="1"/>
          </p:cNvSpPr>
          <p:nvPr>
            <p:ph type="ftr" sz="quarter" idx="11"/>
          </p:nvPr>
        </p:nvSpPr>
        <p:spPr/>
        <p:txBody>
          <a:bodyPr/>
          <a:lstStyle/>
          <a:p>
            <a:r>
              <a:rPr lang="en-US"/>
              <a:t>Pitch deck</a:t>
            </a:r>
            <a:endParaRPr lang="en-US" dirty="0"/>
          </a:p>
        </p:txBody>
      </p:sp>
      <p:sp>
        <p:nvSpPr>
          <p:cNvPr id="9" name="Slide Number Placeholder 8">
            <a:extLst>
              <a:ext uri="{FF2B5EF4-FFF2-40B4-BE49-F238E27FC236}">
                <a16:creationId xmlns:a16="http://schemas.microsoft.com/office/drawing/2014/main" id="{14946DF9-0DBC-1E9E-27A8-6DBE1C66AA3E}"/>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85859619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65CC-C74B-F5F9-6066-1B5EC8237D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86F997-20F5-E3BB-CCB6-21E88D439295}"/>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EE62F5E7-2306-CA9C-65EC-0184F8F65B46}"/>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id="{BE3745AC-7A20-3749-312D-6EEF3F497435}"/>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9560531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82C52-55C4-35EC-EC23-CF90CBE5C893}"/>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5CBC9DD3-ECDE-8F64-89C9-5771A8BF1093}"/>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096F9892-A0B9-0212-399F-F0EB83D0606F}"/>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205639919"/>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834A-8DFF-A9A7-BFFC-D61CCFB171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4444A5-027E-7B2F-2A99-65B6366C9A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DD9B4A-2694-D92E-2306-F640DF98E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549509-643B-D163-5D0B-0BF44F93E215}"/>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5F34EE5-C906-397B-7FC4-E99CE32D67E4}"/>
              </a:ext>
            </a:extLst>
          </p:cNvPr>
          <p:cNvSpPr>
            <a:spLocks noGrp="1"/>
          </p:cNvSpPr>
          <p:nvPr>
            <p:ph type="ftr" sz="quarter" idx="11"/>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94EEEE2E-4917-82FA-93BD-8E5787D877EE}"/>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96163009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142E-722E-7474-FC9B-E07E77A215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DAC166-E9A4-5A7D-52E4-BBE2526F2D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45DF67-ABA7-B8E2-BE92-B4AF6B719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D4CEB-8359-5B9D-3F6F-31452AC76F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828B1423-DAA6-10FF-A285-D44485D3F31B}"/>
              </a:ext>
            </a:extLst>
          </p:cNvPr>
          <p:cNvSpPr>
            <a:spLocks noGrp="1"/>
          </p:cNvSpPr>
          <p:nvPr>
            <p:ph type="ftr" sz="quarter" idx="11"/>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2E022FE3-F509-A2CC-F0C4-F3D25918AC05}"/>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43617616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F7109E-A961-C8A2-2E67-361B89A4C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6D5D7D-F1E2-FE3A-2F6C-032117E27A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91B1E-1CE6-9B45-F44E-60D01AFBFA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36709A72-3456-0491-A4D7-BE11AF92AF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Pitch deck</a:t>
            </a:r>
            <a:endParaRPr lang="en-US" dirty="0"/>
          </a:p>
        </p:txBody>
      </p:sp>
      <p:sp>
        <p:nvSpPr>
          <p:cNvPr id="6" name="Slide Number Placeholder 5">
            <a:extLst>
              <a:ext uri="{FF2B5EF4-FFF2-40B4-BE49-F238E27FC236}">
                <a16:creationId xmlns:a16="http://schemas.microsoft.com/office/drawing/2014/main" id="{2F21AFD9-4C9D-2571-C1E3-1D2653892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44386873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649"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7.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0.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5">
            <a:extLst>
              <a:ext uri="{FF2B5EF4-FFF2-40B4-BE49-F238E27FC236}">
                <a16:creationId xmlns:a16="http://schemas.microsoft.com/office/drawing/2014/main" id="{52B04D21-1745-E35D-01E1-71E230CB8AD0}"/>
              </a:ext>
            </a:extLst>
          </p:cNvPr>
          <p:cNvSpPr>
            <a:spLocks noGrp="1"/>
          </p:cNvSpPr>
          <p:nvPr>
            <p:ph type="title"/>
          </p:nvPr>
        </p:nvSpPr>
        <p:spPr>
          <a:xfrm>
            <a:off x="914440" y="204761"/>
            <a:ext cx="10395243" cy="2194522"/>
          </a:xfrm>
          <a:solidFill>
            <a:schemeClr val="accent2">
              <a:alpha val="39000"/>
            </a:schemeClr>
          </a:solidFill>
        </p:spPr>
        <p:txBody>
          <a:bodyPr/>
          <a:lstStyle/>
          <a:p>
            <a:r>
              <a:rPr lang="en-US" dirty="0"/>
              <a:t> </a:t>
            </a:r>
          </a:p>
        </p:txBody>
      </p:sp>
      <p:sp>
        <p:nvSpPr>
          <p:cNvPr id="10" name="TextBox 9">
            <a:extLst>
              <a:ext uri="{FF2B5EF4-FFF2-40B4-BE49-F238E27FC236}">
                <a16:creationId xmlns:a16="http://schemas.microsoft.com/office/drawing/2014/main" id="{6068BDE5-403C-E836-A3DC-8D30368A9585}"/>
              </a:ext>
            </a:extLst>
          </p:cNvPr>
          <p:cNvSpPr txBox="1"/>
          <p:nvPr/>
        </p:nvSpPr>
        <p:spPr>
          <a:xfrm flipH="1">
            <a:off x="1104683" y="251414"/>
            <a:ext cx="9982634" cy="1569660"/>
          </a:xfrm>
          <a:prstGeom prst="rect">
            <a:avLst/>
          </a:prstGeom>
          <a:noFill/>
          <a:ln w="57150" cmpd="sng">
            <a:noFill/>
          </a:ln>
        </p:spPr>
        <p:txBody>
          <a:bodyPr wrap="square" rtlCol="0">
            <a:spAutoFit/>
          </a:bodyPr>
          <a:lstStyle/>
          <a:p>
            <a:pPr algn="ctr"/>
            <a:r>
              <a:rPr lang="en-US" sz="4800" dirty="0">
                <a:latin typeface="Algerian" panose="04020705040A02060702" pitchFamily="82" charset="0"/>
                <a:cs typeface="Aharoni" panose="020B0604020202020204" pitchFamily="2" charset="-79"/>
              </a:rPr>
              <a:t>Anomaly Detection for </a:t>
            </a:r>
          </a:p>
          <a:p>
            <a:pPr algn="ctr"/>
            <a:r>
              <a:rPr lang="en-US" sz="4800" dirty="0">
                <a:latin typeface="Algerian" panose="04020705040A02060702" pitchFamily="82" charset="0"/>
                <a:cs typeface="Aharoni" panose="020B0604020202020204" pitchFamily="2" charset="-79"/>
              </a:rPr>
              <a:t>Agriculture 4.0 </a:t>
            </a:r>
          </a:p>
        </p:txBody>
      </p:sp>
      <p:sp>
        <p:nvSpPr>
          <p:cNvPr id="14" name="TextBox 13">
            <a:extLst>
              <a:ext uri="{FF2B5EF4-FFF2-40B4-BE49-F238E27FC236}">
                <a16:creationId xmlns:a16="http://schemas.microsoft.com/office/drawing/2014/main" id="{BE7D3CC2-499E-C788-2C4B-AF0835C43F64}"/>
              </a:ext>
            </a:extLst>
          </p:cNvPr>
          <p:cNvSpPr txBox="1"/>
          <p:nvPr/>
        </p:nvSpPr>
        <p:spPr>
          <a:xfrm>
            <a:off x="4180572" y="1752952"/>
            <a:ext cx="3423877" cy="646331"/>
          </a:xfrm>
          <a:prstGeom prst="rect">
            <a:avLst/>
          </a:prstGeom>
          <a:noFill/>
        </p:spPr>
        <p:txBody>
          <a:bodyPr wrap="square" rtlCol="0">
            <a:spAutoFit/>
          </a:bodyPr>
          <a:lstStyle/>
          <a:p>
            <a:pPr algn="ctr"/>
            <a:r>
              <a:rPr lang="en-US" dirty="0"/>
              <a:t>(DSCI 6002 – Intro to Data Science)               Group 9: Sort Out</a:t>
            </a:r>
          </a:p>
        </p:txBody>
      </p:sp>
      <p:pic>
        <p:nvPicPr>
          <p:cNvPr id="16" name="Picture 15" descr="Icon&#10;&#10;Description automatically generated">
            <a:extLst>
              <a:ext uri="{FF2B5EF4-FFF2-40B4-BE49-F238E27FC236}">
                <a16:creationId xmlns:a16="http://schemas.microsoft.com/office/drawing/2014/main" id="{2DE6DBE1-CDA6-D3E3-C8A3-A3F0E054DA4F}"/>
              </a:ext>
            </a:extLst>
          </p:cNvPr>
          <p:cNvPicPr>
            <a:picLocks noChangeAspect="1"/>
          </p:cNvPicPr>
          <p:nvPr/>
        </p:nvPicPr>
        <p:blipFill>
          <a:blip r:embed="rId4"/>
          <a:stretch>
            <a:fillRect/>
          </a:stretch>
        </p:blipFill>
        <p:spPr>
          <a:xfrm>
            <a:off x="146476" y="2929194"/>
            <a:ext cx="5445802" cy="3928806"/>
          </a:xfrm>
          <a:prstGeom prst="rect">
            <a:avLst/>
          </a:prstGeom>
        </p:spPr>
      </p:pic>
      <p:pic>
        <p:nvPicPr>
          <p:cNvPr id="4" name="Recorded Sound">
            <a:hlinkClick r:id="" action="ppaction://media"/>
            <a:extLst>
              <a:ext uri="{FF2B5EF4-FFF2-40B4-BE49-F238E27FC236}">
                <a16:creationId xmlns:a16="http://schemas.microsoft.com/office/drawing/2014/main" id="{40C9BF19-70F7-0A31-353F-7C1A0C1359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8161" y="6298448"/>
            <a:ext cx="487363" cy="487363"/>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0F6EE16D-A57A-E416-2B04-A42CC3BBD7FF}"/>
              </a:ext>
            </a:extLst>
          </p:cNvPr>
          <p:cNvPicPr>
            <a:picLocks noChangeAspect="1"/>
          </p:cNvPicPr>
          <p:nvPr/>
        </p:nvPicPr>
        <p:blipFill>
          <a:blip r:embed="rId6"/>
          <a:stretch>
            <a:fillRect/>
          </a:stretch>
        </p:blipFill>
        <p:spPr>
          <a:xfrm>
            <a:off x="6261036" y="2929195"/>
            <a:ext cx="5784488" cy="3856616"/>
          </a:xfrm>
          <a:prstGeom prst="rect">
            <a:avLst/>
          </a:prstGeom>
        </p:spPr>
      </p:pic>
    </p:spTree>
    <p:extLst>
      <p:ext uri="{BB962C8B-B14F-4D97-AF65-F5344CB8AC3E}">
        <p14:creationId xmlns:p14="http://schemas.microsoft.com/office/powerpoint/2010/main" val="181883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7919B8D7-7BC4-471E-A5D6-68CEFB69F3C8}"/>
              </a:ext>
            </a:extLst>
          </p:cNvPr>
          <p:cNvSpPr>
            <a:spLocks noGrp="1"/>
          </p:cNvSpPr>
          <p:nvPr>
            <p:ph type="title"/>
          </p:nvPr>
        </p:nvSpPr>
        <p:spPr>
          <a:xfrm>
            <a:off x="2915143" y="643932"/>
            <a:ext cx="5908523" cy="938778"/>
          </a:xfrm>
        </p:spPr>
        <p:txBody>
          <a:bodyPr>
            <a:noAutofit/>
          </a:bodyPr>
          <a:lstStyle/>
          <a:p>
            <a:r>
              <a:rPr lang="en-US" sz="3200" dirty="0">
                <a:latin typeface="Times New Roman" panose="02020603050405020304" pitchFamily="18" charset="0"/>
                <a:cs typeface="Times New Roman" panose="02020603050405020304" pitchFamily="18" charset="0"/>
              </a:rPr>
              <a:t>PROPOSED SYSTEM</a:t>
            </a:r>
          </a:p>
        </p:txBody>
      </p:sp>
      <p:sp>
        <p:nvSpPr>
          <p:cNvPr id="4" name="Slide Number Placeholder 3">
            <a:extLst>
              <a:ext uri="{FF2B5EF4-FFF2-40B4-BE49-F238E27FC236}">
                <a16:creationId xmlns:a16="http://schemas.microsoft.com/office/drawing/2014/main" id="{4DC126C4-6479-4242-A2D2-B70DD6972F1A}"/>
              </a:ext>
            </a:extLst>
          </p:cNvPr>
          <p:cNvSpPr>
            <a:spLocks noGrp="1"/>
          </p:cNvSpPr>
          <p:nvPr>
            <p:ph type="sldNum" sz="quarter" idx="12"/>
          </p:nvPr>
        </p:nvSpPr>
        <p:spPr/>
        <p:txBody>
          <a:bodyPr/>
          <a:lstStyle/>
          <a:p>
            <a:fld id="{EA87306C-81BA-4795-A5CA-9392456A8C1E}" type="slidenum">
              <a:rPr lang="en-US" smtClean="0"/>
              <a:pPr/>
              <a:t>10</a:t>
            </a:fld>
            <a:endParaRPr lang="en-US" dirty="0"/>
          </a:p>
        </p:txBody>
      </p:sp>
      <p:sp>
        <p:nvSpPr>
          <p:cNvPr id="31" name="TextBox 30">
            <a:extLst>
              <a:ext uri="{FF2B5EF4-FFF2-40B4-BE49-F238E27FC236}">
                <a16:creationId xmlns:a16="http://schemas.microsoft.com/office/drawing/2014/main" id="{0813560C-26E8-556D-2B60-95FE2FD6650B}"/>
              </a:ext>
            </a:extLst>
          </p:cNvPr>
          <p:cNvSpPr txBox="1"/>
          <p:nvPr/>
        </p:nvSpPr>
        <p:spPr>
          <a:xfrm>
            <a:off x="385011" y="2800952"/>
            <a:ext cx="10968789" cy="2824363"/>
          </a:xfrm>
          <a:prstGeom prst="rect">
            <a:avLst/>
          </a:prstGeom>
          <a:noFill/>
        </p:spPr>
        <p:txBody>
          <a:bodyPr wrap="square" rtlCol="0">
            <a:spAutoFit/>
          </a:bodyPr>
          <a:lstStyle/>
          <a:p>
            <a:pPr marL="228600" lvl="0" indent="-228600" algn="just" rtl="0">
              <a:lnSpc>
                <a:spcPct val="90000"/>
              </a:lnSpc>
              <a:spcBef>
                <a:spcPts val="0"/>
              </a:spcBef>
              <a:spcAft>
                <a:spcPts val="0"/>
              </a:spcAft>
              <a:buClr>
                <a:schemeClr val="dk1"/>
              </a:buClr>
              <a:buSzPts val="2800"/>
              <a:buFont typeface="Noto Sans Symbols"/>
              <a:buChar char="▪"/>
            </a:pPr>
            <a:r>
              <a:rPr lang="en-US" sz="2800" dirty="0">
                <a:ea typeface="Times New Roman"/>
                <a:cs typeface="Times New Roman"/>
                <a:sym typeface="Times New Roman"/>
              </a:rPr>
              <a:t>For our anomaly detection system we will be using the Isolation Forest model to detect the anomalous data coming from the sensors such as Soil humidity, pH level of the soil, air and soil temperature and so on along with the time and sensor id.</a:t>
            </a:r>
          </a:p>
          <a:p>
            <a:pPr lvl="0" algn="just" rtl="0">
              <a:lnSpc>
                <a:spcPct val="90000"/>
              </a:lnSpc>
              <a:spcBef>
                <a:spcPts val="0"/>
              </a:spcBef>
              <a:spcAft>
                <a:spcPts val="0"/>
              </a:spcAft>
              <a:buClr>
                <a:schemeClr val="dk1"/>
              </a:buClr>
              <a:buSzPts val="2800"/>
            </a:pPr>
            <a:endParaRPr lang="en-US" sz="2800" dirty="0">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800"/>
              <a:buFont typeface="Noto Sans Symbols"/>
              <a:buChar char="▪"/>
            </a:pPr>
            <a:r>
              <a:rPr lang="en-US" sz="2800" dirty="0">
                <a:ea typeface="Times New Roman"/>
                <a:cs typeface="Times New Roman"/>
                <a:sym typeface="Times New Roman"/>
              </a:rPr>
              <a:t>Use an alerting system to alert the farmers.</a:t>
            </a:r>
          </a:p>
          <a:p>
            <a:endParaRPr lang="en-US" dirty="0"/>
          </a:p>
        </p:txBody>
      </p:sp>
      <p:pic>
        <p:nvPicPr>
          <p:cNvPr id="2" name="Recorded Sound">
            <a:hlinkClick r:id="" action="ppaction://media"/>
            <a:extLst>
              <a:ext uri="{FF2B5EF4-FFF2-40B4-BE49-F238E27FC236}">
                <a16:creationId xmlns:a16="http://schemas.microsoft.com/office/drawing/2014/main" id="{3032017D-66A0-7EF2-9F8C-0103D1D066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504252" y="5834451"/>
            <a:ext cx="487363" cy="487363"/>
          </a:xfrm>
          <a:prstGeom prst="rect">
            <a:avLst/>
          </a:prstGeom>
        </p:spPr>
      </p:pic>
    </p:spTree>
    <p:extLst>
      <p:ext uri="{BB962C8B-B14F-4D97-AF65-F5344CB8AC3E}">
        <p14:creationId xmlns:p14="http://schemas.microsoft.com/office/powerpoint/2010/main" val="59806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7919B8D7-7BC4-471E-A5D6-68CEFB69F3C8}"/>
              </a:ext>
            </a:extLst>
          </p:cNvPr>
          <p:cNvSpPr>
            <a:spLocks noGrp="1"/>
          </p:cNvSpPr>
          <p:nvPr>
            <p:ph type="title"/>
          </p:nvPr>
        </p:nvSpPr>
        <p:spPr>
          <a:xfrm>
            <a:off x="2549090" y="606315"/>
            <a:ext cx="7093819" cy="938778"/>
          </a:xfrm>
        </p:spPr>
        <p:txBody>
          <a:bodyPr>
            <a:noAutofit/>
          </a:bodyPr>
          <a:lstStyle/>
          <a:p>
            <a:r>
              <a:rPr lang="en-US" sz="3200" dirty="0">
                <a:latin typeface="Times New Roman" panose="02020603050405020304" pitchFamily="18" charset="0"/>
                <a:cs typeface="Times New Roman" panose="02020603050405020304" pitchFamily="18" charset="0"/>
              </a:rPr>
              <a:t>PROPOSED Architecture</a:t>
            </a:r>
          </a:p>
        </p:txBody>
      </p:sp>
      <p:sp>
        <p:nvSpPr>
          <p:cNvPr id="4" name="Slide Number Placeholder 3">
            <a:extLst>
              <a:ext uri="{FF2B5EF4-FFF2-40B4-BE49-F238E27FC236}">
                <a16:creationId xmlns:a16="http://schemas.microsoft.com/office/drawing/2014/main" id="{4DC126C4-6479-4242-A2D2-B70DD6972F1A}"/>
              </a:ext>
            </a:extLst>
          </p:cNvPr>
          <p:cNvSpPr>
            <a:spLocks noGrp="1"/>
          </p:cNvSpPr>
          <p:nvPr>
            <p:ph type="sldNum" sz="quarter" idx="12"/>
          </p:nvPr>
        </p:nvSpPr>
        <p:spPr/>
        <p:txBody>
          <a:bodyPr/>
          <a:lstStyle/>
          <a:p>
            <a:fld id="{EA87306C-81BA-4795-A5CA-9392456A8C1E}" type="slidenum">
              <a:rPr lang="en-US" smtClean="0"/>
              <a:pPr/>
              <a:t>11</a:t>
            </a:fld>
            <a:endParaRPr lang="en-US" dirty="0"/>
          </a:p>
        </p:txBody>
      </p:sp>
      <p:pic>
        <p:nvPicPr>
          <p:cNvPr id="2" name="Picture 1" descr="Diagram&#10;&#10;Description automatically generated">
            <a:extLst>
              <a:ext uri="{FF2B5EF4-FFF2-40B4-BE49-F238E27FC236}">
                <a16:creationId xmlns:a16="http://schemas.microsoft.com/office/drawing/2014/main" id="{83885736-9214-C9E5-B528-A1663C3EB96A}"/>
              </a:ext>
            </a:extLst>
          </p:cNvPr>
          <p:cNvPicPr>
            <a:picLocks noChangeAspect="1"/>
          </p:cNvPicPr>
          <p:nvPr/>
        </p:nvPicPr>
        <p:blipFill>
          <a:blip r:embed="rId4"/>
          <a:stretch>
            <a:fillRect/>
          </a:stretch>
        </p:blipFill>
        <p:spPr>
          <a:xfrm>
            <a:off x="681699" y="2355969"/>
            <a:ext cx="10357703" cy="4365506"/>
          </a:xfrm>
          <a:prstGeom prst="rect">
            <a:avLst/>
          </a:prstGeom>
        </p:spPr>
      </p:pic>
      <p:pic>
        <p:nvPicPr>
          <p:cNvPr id="3" name="Recorded Sound">
            <a:hlinkClick r:id="" action="ppaction://media"/>
            <a:extLst>
              <a:ext uri="{FF2B5EF4-FFF2-40B4-BE49-F238E27FC236}">
                <a16:creationId xmlns:a16="http://schemas.microsoft.com/office/drawing/2014/main" id="{FC46880B-A495-082F-AFF7-F7C4E930BE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26970" y="6051549"/>
            <a:ext cx="487363" cy="487363"/>
          </a:xfrm>
          <a:prstGeom prst="rect">
            <a:avLst/>
          </a:prstGeom>
        </p:spPr>
      </p:pic>
    </p:spTree>
    <p:extLst>
      <p:ext uri="{BB962C8B-B14F-4D97-AF65-F5344CB8AC3E}">
        <p14:creationId xmlns:p14="http://schemas.microsoft.com/office/powerpoint/2010/main" val="361074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0" y="38502"/>
            <a:ext cx="3944790" cy="1845127"/>
          </a:xfrm>
        </p:spPr>
        <p:txBody>
          <a:bodyPr>
            <a:normAutofit/>
          </a:bodyPr>
          <a:lstStyle/>
          <a:p>
            <a:r>
              <a:rPr lang="en-US" sz="3200" dirty="0"/>
              <a:t>cONCLUSION</a:t>
            </a:r>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124" b="124"/>
          <a:stretch/>
        </p:blipFill>
        <p:spPr/>
      </p:pic>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19250"/>
            <a:ext cx="6564087" cy="5842535"/>
          </a:xfrm>
          <a:solidFill>
            <a:schemeClr val="accent2">
              <a:lumMod val="20000"/>
              <a:lumOff val="80000"/>
            </a:schemeClr>
          </a:solidFill>
        </p:spPr>
        <p:txBody>
          <a:bodyPr>
            <a:normAutofit lnSpcReduction="10000"/>
          </a:bodyPr>
          <a:lstStyle/>
          <a:p>
            <a:pPr marL="342900" marR="0" lvl="0" indent="-342900" algn="just" rtl="0">
              <a:spcBef>
                <a:spcPts val="0"/>
              </a:spcBef>
              <a:spcAft>
                <a:spcPts val="0"/>
              </a:spcAft>
              <a:buClr>
                <a:srgbClr val="333333"/>
              </a:buClr>
              <a:buSzPts val="2400"/>
              <a:buFont typeface="Arial"/>
              <a:buChar char="•"/>
            </a:pPr>
            <a:r>
              <a:rPr lang="en-US" b="0" i="0" u="none" strike="noStrike" cap="none" dirty="0">
                <a:solidFill>
                  <a:srgbClr val="333333"/>
                </a:solidFill>
                <a:latin typeface="Times New Roman"/>
                <a:ea typeface="Times New Roman"/>
                <a:cs typeface="Times New Roman"/>
                <a:sym typeface="Times New Roman"/>
              </a:rPr>
              <a:t>The population explosion will increase food consumption, but as arable land decreases, resources must be optimized. </a:t>
            </a:r>
          </a:p>
          <a:p>
            <a:pPr marL="342900" marR="0" lvl="0" indent="-342900" algn="just" rtl="0">
              <a:spcBef>
                <a:spcPts val="0"/>
              </a:spcBef>
              <a:spcAft>
                <a:spcPts val="0"/>
              </a:spcAft>
              <a:buClr>
                <a:schemeClr val="dk1"/>
              </a:buClr>
              <a:buSzPts val="2400"/>
              <a:buFont typeface="Arial"/>
              <a:buChar char="•"/>
            </a:pPr>
            <a:r>
              <a:rPr lang="en-US" b="0" i="0" u="none" strike="noStrike" cap="none" dirty="0">
                <a:solidFill>
                  <a:schemeClr val="dk1"/>
                </a:solidFill>
                <a:latin typeface="Times New Roman"/>
                <a:ea typeface="Times New Roman"/>
                <a:cs typeface="Times New Roman"/>
                <a:sym typeface="Times New Roman"/>
              </a:rPr>
              <a:t>With the help of sensors, actuators, and farm management systems, Agriculture 4.0 focuses on getting better yields by maximizing the resources available. </a:t>
            </a:r>
          </a:p>
          <a:p>
            <a:pPr marL="342900" marR="0" lvl="0" indent="-342900" algn="just" rtl="0">
              <a:spcBef>
                <a:spcPts val="0"/>
              </a:spcBef>
              <a:spcAft>
                <a:spcPts val="0"/>
              </a:spcAft>
              <a:buClr>
                <a:schemeClr val="dk1"/>
              </a:buClr>
              <a:buSzPts val="2400"/>
              <a:buFont typeface="Arial"/>
              <a:buChar char="•"/>
            </a:pPr>
            <a:r>
              <a:rPr lang="en-US" b="0" i="0" u="none" strike="noStrike" cap="none" dirty="0">
                <a:solidFill>
                  <a:schemeClr val="dk1"/>
                </a:solidFill>
                <a:latin typeface="Times New Roman"/>
                <a:ea typeface="Times New Roman"/>
                <a:cs typeface="Times New Roman"/>
                <a:sym typeface="Times New Roman"/>
              </a:rPr>
              <a:t>As farming systems expand into the digital age, there is a risk of cyberattacks from malicious parties and malfunctions causing system failures.</a:t>
            </a:r>
            <a:endParaRPr lang="en-US" dirty="0"/>
          </a:p>
          <a:p>
            <a:pPr marL="342900" marR="0" lvl="0" indent="-342900" algn="just" rtl="0">
              <a:spcBef>
                <a:spcPts val="0"/>
              </a:spcBef>
              <a:spcAft>
                <a:spcPts val="0"/>
              </a:spcAft>
              <a:buClr>
                <a:schemeClr val="dk1"/>
              </a:buClr>
              <a:buSzPts val="2400"/>
              <a:buFont typeface="Arial"/>
              <a:buChar char="•"/>
            </a:pPr>
            <a:r>
              <a:rPr lang="en-US" b="0" i="0" u="none" strike="noStrike" cap="none" dirty="0">
                <a:solidFill>
                  <a:schemeClr val="dk1"/>
                </a:solidFill>
                <a:latin typeface="Times New Roman"/>
                <a:ea typeface="Times New Roman"/>
                <a:cs typeface="Times New Roman"/>
                <a:sym typeface="Times New Roman"/>
              </a:rPr>
              <a:t>Data coming from sensors will be monitored to prevent malicious data forgeries or malfunctions. If the data is not right, the farmer </a:t>
            </a:r>
            <a:r>
              <a:rPr lang="en-US" dirty="0">
                <a:solidFill>
                  <a:schemeClr val="dk1"/>
                </a:solidFill>
                <a:latin typeface="Times New Roman"/>
                <a:ea typeface="Times New Roman"/>
                <a:cs typeface="Times New Roman"/>
                <a:sym typeface="Times New Roman"/>
              </a:rPr>
              <a:t>will</a:t>
            </a:r>
            <a:r>
              <a:rPr lang="en-US" b="0" i="0" u="none" strike="noStrike" cap="none" dirty="0">
                <a:solidFill>
                  <a:schemeClr val="dk1"/>
                </a:solidFill>
                <a:latin typeface="Times New Roman"/>
                <a:ea typeface="Times New Roman"/>
                <a:cs typeface="Times New Roman"/>
                <a:sym typeface="Times New Roman"/>
              </a:rPr>
              <a:t> be notified.</a:t>
            </a:r>
            <a:endParaRPr lang="en-US" dirty="0"/>
          </a:p>
          <a:p>
            <a:pPr marL="342900" marR="0" lvl="0" indent="-342900" algn="just" rtl="0">
              <a:spcBef>
                <a:spcPts val="0"/>
              </a:spcBef>
              <a:spcAft>
                <a:spcPts val="0"/>
              </a:spcAft>
              <a:buClr>
                <a:schemeClr val="dk1"/>
              </a:buClr>
              <a:buSzPts val="2400"/>
              <a:buFont typeface="Arial"/>
              <a:buChar char="•"/>
            </a:pPr>
            <a:r>
              <a:rPr lang="en-US" b="0" i="0" u="none" strike="noStrike" cap="none" dirty="0">
                <a:solidFill>
                  <a:schemeClr val="dk1"/>
                </a:solidFill>
                <a:latin typeface="Times New Roman"/>
                <a:ea typeface="Times New Roman"/>
                <a:cs typeface="Times New Roman"/>
                <a:sym typeface="Times New Roman"/>
              </a:rPr>
              <a:t>The goal of our system is to contribute to the development of secure</a:t>
            </a:r>
            <a:r>
              <a:rPr lang="en-US" dirty="0">
                <a:solidFill>
                  <a:schemeClr val="dk1"/>
                </a:solidFill>
                <a:latin typeface="Times New Roman"/>
                <a:ea typeface="Times New Roman"/>
                <a:cs typeface="Times New Roman"/>
                <a:sym typeface="Times New Roman"/>
              </a:rPr>
              <a:t> </a:t>
            </a:r>
            <a:r>
              <a:rPr lang="en-US" b="0" i="0" u="none" strike="noStrike" cap="none" dirty="0">
                <a:solidFill>
                  <a:schemeClr val="dk1"/>
                </a:solidFill>
                <a:latin typeface="Times New Roman"/>
                <a:ea typeface="Times New Roman"/>
                <a:cs typeface="Times New Roman"/>
                <a:sym typeface="Times New Roman"/>
              </a:rPr>
              <a:t>and robust agricultural systems based on sensors, by ensuring that anomalous data does not lower crop yield and cause financial losses.</a:t>
            </a:r>
            <a:endParaRPr lang="en-US" dirty="0"/>
          </a:p>
        </p:txBody>
      </p:sp>
      <p:pic>
        <p:nvPicPr>
          <p:cNvPr id="3" name="Recorded Sound">
            <a:hlinkClick r:id="" action="ppaction://media"/>
            <a:extLst>
              <a:ext uri="{FF2B5EF4-FFF2-40B4-BE49-F238E27FC236}">
                <a16:creationId xmlns:a16="http://schemas.microsoft.com/office/drawing/2014/main" id="{6EA33175-C8C7-48CB-CA07-DFCEA58370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66929" y="5787765"/>
            <a:ext cx="487363" cy="487363"/>
          </a:xfrm>
          <a:prstGeom prst="rect">
            <a:avLst/>
          </a:prstGeom>
        </p:spPr>
      </p:pic>
    </p:spTree>
    <p:extLst>
      <p:ext uri="{BB962C8B-B14F-4D97-AF65-F5344CB8AC3E}">
        <p14:creationId xmlns:p14="http://schemas.microsoft.com/office/powerpoint/2010/main" val="20461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t="24" b="24"/>
          <a:stretch/>
        </p:blipFill>
        <p:spPr/>
      </p:pic>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p:txBody>
          <a:bodyPr>
            <a:normAutofit/>
          </a:bodyPr>
          <a:lstStyle/>
          <a:p>
            <a:r>
              <a:rPr lang="en-US" sz="3200" noProof="0" dirty="0"/>
              <a:t>Thank you</a:t>
            </a:r>
            <a:endParaRPr lang="en-US" sz="3200" dirty="0"/>
          </a:p>
        </p:txBody>
      </p:sp>
    </p:spTree>
    <p:extLst>
      <p:ext uri="{BB962C8B-B14F-4D97-AF65-F5344CB8AC3E}">
        <p14:creationId xmlns:p14="http://schemas.microsoft.com/office/powerpoint/2010/main" val="185164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74F3-5F90-D9AE-E0EC-DE7131E9D7EC}"/>
              </a:ext>
            </a:extLst>
          </p:cNvPr>
          <p:cNvSpPr>
            <a:spLocks noGrp="1"/>
          </p:cNvSpPr>
          <p:nvPr>
            <p:ph type="title"/>
          </p:nvPr>
        </p:nvSpPr>
        <p:spPr>
          <a:xfrm>
            <a:off x="4327993" y="234822"/>
            <a:ext cx="3536014" cy="661492"/>
          </a:xfrm>
        </p:spPr>
        <p:txBody>
          <a:bodyPr>
            <a:normAutofit/>
          </a:bodyPr>
          <a:lstStyle/>
          <a:p>
            <a:r>
              <a:rPr lang="en-US" sz="3200" dirty="0"/>
              <a:t>MEET THE TEAM</a:t>
            </a:r>
          </a:p>
        </p:txBody>
      </p:sp>
      <p:sp>
        <p:nvSpPr>
          <p:cNvPr id="7" name="Slide Number Placeholder 6">
            <a:extLst>
              <a:ext uri="{FF2B5EF4-FFF2-40B4-BE49-F238E27FC236}">
                <a16:creationId xmlns:a16="http://schemas.microsoft.com/office/drawing/2014/main" id="{2F202975-52F3-8F2B-B261-92773BA485E2}"/>
              </a:ext>
            </a:extLst>
          </p:cNvPr>
          <p:cNvSpPr>
            <a:spLocks noGrp="1"/>
          </p:cNvSpPr>
          <p:nvPr>
            <p:ph type="sldNum" sz="quarter" idx="4"/>
          </p:nvPr>
        </p:nvSpPr>
        <p:spPr/>
        <p:txBody>
          <a:bodyPr/>
          <a:lstStyle/>
          <a:p>
            <a:fld id="{EA87306C-81BA-4795-A5CA-9392456A8C1E}" type="slidenum">
              <a:rPr lang="en-US" smtClean="0"/>
              <a:pPr/>
              <a:t>2</a:t>
            </a:fld>
            <a:endParaRPr lang="en-US" dirty="0"/>
          </a:p>
        </p:txBody>
      </p:sp>
      <p:pic>
        <p:nvPicPr>
          <p:cNvPr id="12" name="Picture 11" descr="A person in a suit&#10;&#10;Description automatically generated with low confidence">
            <a:extLst>
              <a:ext uri="{FF2B5EF4-FFF2-40B4-BE49-F238E27FC236}">
                <a16:creationId xmlns:a16="http://schemas.microsoft.com/office/drawing/2014/main" id="{9DF64704-FF1B-3D42-523E-80E74B5E22BD}"/>
              </a:ext>
            </a:extLst>
          </p:cNvPr>
          <p:cNvPicPr>
            <a:picLocks noChangeAspect="1"/>
          </p:cNvPicPr>
          <p:nvPr/>
        </p:nvPicPr>
        <p:blipFill>
          <a:blip r:embed="rId4"/>
          <a:stretch>
            <a:fillRect/>
          </a:stretch>
        </p:blipFill>
        <p:spPr>
          <a:xfrm>
            <a:off x="2334186" y="4159526"/>
            <a:ext cx="1807158" cy="1716541"/>
          </a:xfrm>
          <a:prstGeom prst="rect">
            <a:avLst/>
          </a:prstGeom>
        </p:spPr>
      </p:pic>
      <p:sp>
        <p:nvSpPr>
          <p:cNvPr id="13" name="Rectangle 12">
            <a:extLst>
              <a:ext uri="{FF2B5EF4-FFF2-40B4-BE49-F238E27FC236}">
                <a16:creationId xmlns:a16="http://schemas.microsoft.com/office/drawing/2014/main" id="{B0127D61-C306-8523-1B58-AD59B817D1E4}"/>
              </a:ext>
            </a:extLst>
          </p:cNvPr>
          <p:cNvSpPr/>
          <p:nvPr/>
        </p:nvSpPr>
        <p:spPr>
          <a:xfrm>
            <a:off x="2258583" y="4066223"/>
            <a:ext cx="1992429" cy="191542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448EDD-00BF-4632-8A5F-D273260C1B69}"/>
              </a:ext>
            </a:extLst>
          </p:cNvPr>
          <p:cNvSpPr/>
          <p:nvPr/>
        </p:nvSpPr>
        <p:spPr>
          <a:xfrm>
            <a:off x="6724215" y="4027722"/>
            <a:ext cx="1886552" cy="191542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A394E4-E0E9-0FBF-8E66-F69430CAC89A}"/>
              </a:ext>
            </a:extLst>
          </p:cNvPr>
          <p:cNvSpPr/>
          <p:nvPr/>
        </p:nvSpPr>
        <p:spPr>
          <a:xfrm>
            <a:off x="8091206" y="1141612"/>
            <a:ext cx="1684421" cy="2011678"/>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4D889DA-CA52-7455-6321-21BFB997D76C}"/>
              </a:ext>
            </a:extLst>
          </p:cNvPr>
          <p:cNvSpPr/>
          <p:nvPr/>
        </p:nvSpPr>
        <p:spPr>
          <a:xfrm>
            <a:off x="4947381" y="1179662"/>
            <a:ext cx="1684421" cy="1973628"/>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DCFC99-4B92-B985-4994-681D17249989}"/>
              </a:ext>
            </a:extLst>
          </p:cNvPr>
          <p:cNvSpPr/>
          <p:nvPr/>
        </p:nvSpPr>
        <p:spPr>
          <a:xfrm>
            <a:off x="1952211" y="1228594"/>
            <a:ext cx="1684420" cy="192469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erson in a blue shirt&#10;&#10;Description automatically generated with medium confidence">
            <a:extLst>
              <a:ext uri="{FF2B5EF4-FFF2-40B4-BE49-F238E27FC236}">
                <a16:creationId xmlns:a16="http://schemas.microsoft.com/office/drawing/2014/main" id="{C7198B74-E519-E9D5-648D-5782D590B1B0}"/>
              </a:ext>
            </a:extLst>
          </p:cNvPr>
          <p:cNvPicPr>
            <a:picLocks noChangeAspect="1"/>
          </p:cNvPicPr>
          <p:nvPr/>
        </p:nvPicPr>
        <p:blipFill>
          <a:blip r:embed="rId5"/>
          <a:stretch>
            <a:fillRect/>
          </a:stretch>
        </p:blipFill>
        <p:spPr>
          <a:xfrm>
            <a:off x="5053258" y="1275913"/>
            <a:ext cx="1472665" cy="1781125"/>
          </a:xfrm>
          <a:prstGeom prst="rect">
            <a:avLst/>
          </a:prstGeom>
        </p:spPr>
      </p:pic>
      <p:pic>
        <p:nvPicPr>
          <p:cNvPr id="28" name="Picture 27" descr="A picture containing person, wearing, jacket, yellow&#10;&#10;Description automatically generated">
            <a:extLst>
              <a:ext uri="{FF2B5EF4-FFF2-40B4-BE49-F238E27FC236}">
                <a16:creationId xmlns:a16="http://schemas.microsoft.com/office/drawing/2014/main" id="{8A2BD48C-9F00-AB16-98EF-2587369A4587}"/>
              </a:ext>
            </a:extLst>
          </p:cNvPr>
          <p:cNvPicPr>
            <a:picLocks noChangeAspect="1"/>
          </p:cNvPicPr>
          <p:nvPr/>
        </p:nvPicPr>
        <p:blipFill rotWithShape="1">
          <a:blip r:embed="rId6"/>
          <a:srcRect t="9711"/>
          <a:stretch/>
        </p:blipFill>
        <p:spPr>
          <a:xfrm>
            <a:off x="2065946" y="1313964"/>
            <a:ext cx="1456951" cy="1753956"/>
          </a:xfrm>
          <a:prstGeom prst="rect">
            <a:avLst/>
          </a:prstGeom>
        </p:spPr>
      </p:pic>
      <p:sp>
        <p:nvSpPr>
          <p:cNvPr id="31" name="TextBox 30">
            <a:extLst>
              <a:ext uri="{FF2B5EF4-FFF2-40B4-BE49-F238E27FC236}">
                <a16:creationId xmlns:a16="http://schemas.microsoft.com/office/drawing/2014/main" id="{AA77B9CB-F2C7-F270-E4FC-C48AD7E74D9D}"/>
              </a:ext>
            </a:extLst>
          </p:cNvPr>
          <p:cNvSpPr txBox="1"/>
          <p:nvPr/>
        </p:nvSpPr>
        <p:spPr>
          <a:xfrm>
            <a:off x="1769306" y="3311092"/>
            <a:ext cx="2148178" cy="369332"/>
          </a:xfrm>
          <a:prstGeom prst="rect">
            <a:avLst/>
          </a:prstGeom>
          <a:noFill/>
        </p:spPr>
        <p:txBody>
          <a:bodyPr wrap="square" rtlCol="0">
            <a:spAutoFit/>
          </a:bodyPr>
          <a:lstStyle/>
          <a:p>
            <a:r>
              <a:rPr lang="en-US" dirty="0"/>
              <a:t>SELINAM SETRANAH</a:t>
            </a:r>
          </a:p>
        </p:txBody>
      </p:sp>
      <p:sp>
        <p:nvSpPr>
          <p:cNvPr id="32" name="TextBox 31">
            <a:extLst>
              <a:ext uri="{FF2B5EF4-FFF2-40B4-BE49-F238E27FC236}">
                <a16:creationId xmlns:a16="http://schemas.microsoft.com/office/drawing/2014/main" id="{0B2A0A53-B84F-FB93-D322-29F7CDB6BD25}"/>
              </a:ext>
            </a:extLst>
          </p:cNvPr>
          <p:cNvSpPr txBox="1"/>
          <p:nvPr/>
        </p:nvSpPr>
        <p:spPr>
          <a:xfrm>
            <a:off x="4590871" y="3311092"/>
            <a:ext cx="2618451" cy="369332"/>
          </a:xfrm>
          <a:prstGeom prst="rect">
            <a:avLst/>
          </a:prstGeom>
          <a:noFill/>
        </p:spPr>
        <p:txBody>
          <a:bodyPr wrap="square" rtlCol="0">
            <a:spAutoFit/>
          </a:bodyPr>
          <a:lstStyle/>
          <a:p>
            <a:r>
              <a:rPr lang="en-US" sz="1800" dirty="0">
                <a:cs typeface="Arial" panose="020B0604020202020204" pitchFamily="34" charset="0"/>
              </a:rPr>
              <a:t>DEVNATH REDDY MOTATI</a:t>
            </a:r>
            <a:endParaRPr lang="en-US" dirty="0"/>
          </a:p>
        </p:txBody>
      </p:sp>
      <p:sp>
        <p:nvSpPr>
          <p:cNvPr id="33" name="TextBox 32">
            <a:extLst>
              <a:ext uri="{FF2B5EF4-FFF2-40B4-BE49-F238E27FC236}">
                <a16:creationId xmlns:a16="http://schemas.microsoft.com/office/drawing/2014/main" id="{2EC87DB9-B0BE-3343-95ED-9BE99B6056A8}"/>
              </a:ext>
            </a:extLst>
          </p:cNvPr>
          <p:cNvSpPr txBox="1"/>
          <p:nvPr/>
        </p:nvSpPr>
        <p:spPr>
          <a:xfrm>
            <a:off x="1836423" y="6106787"/>
            <a:ext cx="2891127" cy="378732"/>
          </a:xfrm>
          <a:prstGeom prst="rect">
            <a:avLst/>
          </a:prstGeom>
          <a:noFill/>
        </p:spPr>
        <p:txBody>
          <a:bodyPr wrap="square" rtlCol="0">
            <a:spAutoFit/>
          </a:bodyPr>
          <a:lstStyle/>
          <a:p>
            <a:r>
              <a:rPr lang="en-US" sz="1800" dirty="0">
                <a:cs typeface="Arial" panose="020B0604020202020204" pitchFamily="34" charset="0"/>
              </a:rPr>
              <a:t>AVINASH </a:t>
            </a:r>
            <a:r>
              <a:rPr lang="en-US" dirty="0">
                <a:cs typeface="Arial" panose="020B0604020202020204" pitchFamily="34" charset="0"/>
              </a:rPr>
              <a:t>REDDY</a:t>
            </a:r>
            <a:r>
              <a:rPr lang="en-US" dirty="0">
                <a:latin typeface="Arial" panose="020B0604020202020204" pitchFamily="34" charset="0"/>
                <a:cs typeface="Arial" panose="020B0604020202020204" pitchFamily="34" charset="0"/>
              </a:rPr>
              <a:t> </a:t>
            </a:r>
            <a:r>
              <a:rPr lang="en-US" sz="1800" dirty="0">
                <a:cs typeface="Arial" panose="020B0604020202020204" pitchFamily="34" charset="0"/>
              </a:rPr>
              <a:t>BHAVANAM</a:t>
            </a:r>
          </a:p>
        </p:txBody>
      </p:sp>
      <p:sp>
        <p:nvSpPr>
          <p:cNvPr id="35" name="TextBox 34">
            <a:extLst>
              <a:ext uri="{FF2B5EF4-FFF2-40B4-BE49-F238E27FC236}">
                <a16:creationId xmlns:a16="http://schemas.microsoft.com/office/drawing/2014/main" id="{020C54DA-BF7F-3C2E-1CF6-554A8BC8DC39}"/>
              </a:ext>
            </a:extLst>
          </p:cNvPr>
          <p:cNvSpPr txBox="1"/>
          <p:nvPr/>
        </p:nvSpPr>
        <p:spPr>
          <a:xfrm>
            <a:off x="6325570" y="6095202"/>
            <a:ext cx="3016222" cy="369332"/>
          </a:xfrm>
          <a:prstGeom prst="rect">
            <a:avLst/>
          </a:prstGeom>
          <a:noFill/>
        </p:spPr>
        <p:txBody>
          <a:bodyPr wrap="square" rtlCol="0">
            <a:spAutoFit/>
          </a:bodyPr>
          <a:lstStyle/>
          <a:p>
            <a:r>
              <a:rPr lang="en-US" sz="1800" dirty="0">
                <a:cs typeface="Arial" panose="020B0604020202020204" pitchFamily="34" charset="0"/>
              </a:rPr>
              <a:t>KRISHNA SURENDRA PALEPU</a:t>
            </a:r>
          </a:p>
        </p:txBody>
      </p:sp>
      <p:pic>
        <p:nvPicPr>
          <p:cNvPr id="37" name="Picture 36" descr="A person wearing a white coat&#10;&#10;Description automatically generated with low confidence">
            <a:extLst>
              <a:ext uri="{FF2B5EF4-FFF2-40B4-BE49-F238E27FC236}">
                <a16:creationId xmlns:a16="http://schemas.microsoft.com/office/drawing/2014/main" id="{48635C12-5D95-ADED-6E71-F3B1ABB43F0A}"/>
              </a:ext>
            </a:extLst>
          </p:cNvPr>
          <p:cNvPicPr>
            <a:picLocks noChangeAspect="1"/>
          </p:cNvPicPr>
          <p:nvPr/>
        </p:nvPicPr>
        <p:blipFill>
          <a:blip r:embed="rId7"/>
          <a:stretch>
            <a:fillRect/>
          </a:stretch>
        </p:blipFill>
        <p:spPr>
          <a:xfrm>
            <a:off x="8314434" y="1189738"/>
            <a:ext cx="1237963" cy="1864413"/>
          </a:xfrm>
          <a:prstGeom prst="rect">
            <a:avLst/>
          </a:prstGeom>
        </p:spPr>
      </p:pic>
      <p:sp>
        <p:nvSpPr>
          <p:cNvPr id="38" name="TextBox 37">
            <a:extLst>
              <a:ext uri="{FF2B5EF4-FFF2-40B4-BE49-F238E27FC236}">
                <a16:creationId xmlns:a16="http://schemas.microsoft.com/office/drawing/2014/main" id="{22FA5C39-CDDF-9E34-A7FD-619B260EFB0F}"/>
              </a:ext>
            </a:extLst>
          </p:cNvPr>
          <p:cNvSpPr txBox="1"/>
          <p:nvPr/>
        </p:nvSpPr>
        <p:spPr>
          <a:xfrm>
            <a:off x="8032566" y="3311092"/>
            <a:ext cx="2618451" cy="369332"/>
          </a:xfrm>
          <a:prstGeom prst="rect">
            <a:avLst/>
          </a:prstGeom>
          <a:noFill/>
        </p:spPr>
        <p:txBody>
          <a:bodyPr wrap="square" rtlCol="0">
            <a:spAutoFit/>
          </a:bodyPr>
          <a:lstStyle/>
          <a:p>
            <a:r>
              <a:rPr lang="en-US" dirty="0">
                <a:cs typeface="Arial" panose="020B0604020202020204" pitchFamily="34" charset="0"/>
              </a:rPr>
              <a:t>AJAY KUMAR JAGU</a:t>
            </a:r>
            <a:r>
              <a:rPr lang="en-US" dirty="0"/>
              <a:t> </a:t>
            </a:r>
          </a:p>
        </p:txBody>
      </p:sp>
      <p:pic>
        <p:nvPicPr>
          <p:cNvPr id="3" name="Recorded Sound">
            <a:hlinkClick r:id="" action="ppaction://media"/>
            <a:extLst>
              <a:ext uri="{FF2B5EF4-FFF2-40B4-BE49-F238E27FC236}">
                <a16:creationId xmlns:a16="http://schemas.microsoft.com/office/drawing/2014/main" id="{F5E84D77-7183-5B61-2242-15EBBC3F55E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423809" y="4614864"/>
            <a:ext cx="487363" cy="487363"/>
          </a:xfrm>
          <a:prstGeom prst="rect">
            <a:avLst/>
          </a:prstGeom>
        </p:spPr>
      </p:pic>
      <p:pic>
        <p:nvPicPr>
          <p:cNvPr id="24" name="Picture 23">
            <a:extLst>
              <a:ext uri="{FF2B5EF4-FFF2-40B4-BE49-F238E27FC236}">
                <a16:creationId xmlns:a16="http://schemas.microsoft.com/office/drawing/2014/main" id="{760AD310-E25B-19D0-6A4F-86470DBA119B}"/>
              </a:ext>
            </a:extLst>
          </p:cNvPr>
          <p:cNvPicPr>
            <a:picLocks noChangeAspect="1"/>
          </p:cNvPicPr>
          <p:nvPr/>
        </p:nvPicPr>
        <p:blipFill>
          <a:blip r:embed="rId9"/>
          <a:stretch>
            <a:fillRect/>
          </a:stretch>
        </p:blipFill>
        <p:spPr>
          <a:xfrm>
            <a:off x="6802421" y="4159525"/>
            <a:ext cx="1730140" cy="1716541"/>
          </a:xfrm>
          <a:prstGeom prst="rect">
            <a:avLst/>
          </a:prstGeom>
        </p:spPr>
      </p:pic>
    </p:spTree>
    <p:extLst>
      <p:ext uri="{BB962C8B-B14F-4D97-AF65-F5344CB8AC3E}">
        <p14:creationId xmlns:p14="http://schemas.microsoft.com/office/powerpoint/2010/main" val="60540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95943" y="1423142"/>
            <a:ext cx="2995126" cy="640698"/>
          </a:xfrm>
        </p:spPr>
        <p:txBody>
          <a:bodyPr>
            <a:noAutofit/>
          </a:bodyPr>
          <a:lstStyle/>
          <a:p>
            <a:r>
              <a:rPr lang="en-US" sz="3200" dirty="0"/>
              <a:t>INTRODUCTION</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3657600" y="136526"/>
            <a:ext cx="8426245" cy="4317488"/>
          </a:xfrm>
        </p:spPr>
        <p:txBody>
          <a:bodyPr>
            <a:normAutofit/>
          </a:bodyPr>
          <a:lstStyle/>
          <a:p>
            <a:pPr marL="285750" indent="-285750">
              <a:buFont typeface="Arial" panose="020B0604020202020204" pitchFamily="34" charset="0"/>
              <a:buChar char="•"/>
            </a:pPr>
            <a:r>
              <a:rPr lang="en-US" dirty="0"/>
              <a:t>A number of global trends are influencing food security, poverty, and the overall sustainability of food and agricultural systems.</a:t>
            </a:r>
          </a:p>
          <a:p>
            <a:endParaRPr lang="en-US" dirty="0"/>
          </a:p>
          <a:p>
            <a:pPr marL="285750" indent="-285750">
              <a:buFont typeface="Arial" panose="020B0604020202020204" pitchFamily="34" charset="0"/>
              <a:buChar char="•"/>
            </a:pPr>
            <a:r>
              <a:rPr lang="en-US" dirty="0"/>
              <a:t>The World Government Summit launched a report called Agriculture 4.0 addressing the four main developments placing pressure on agriculture to meeting the demands of the future.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report states that, although demand is continuously growing, by 2050 we will need to produce 70 percent more food.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Agriculture 4.0 tries to solve this problem with the help of IOT, IT and various technologies thereby increasing food production.</a:t>
            </a:r>
          </a:p>
          <a:p>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p:txBody>
          <a:bodyPr/>
          <a:lstStyle/>
          <a:p>
            <a:fld id="{EA87306C-81BA-4795-A5CA-9392456A8C1E}" type="slidenum">
              <a:rPr lang="en-US" smtClean="0"/>
              <a:pPr/>
              <a:t>3</a:t>
            </a:fld>
            <a:endParaRPr lang="en-US" dirty="0"/>
          </a:p>
        </p:txBody>
      </p:sp>
      <p:pic>
        <p:nvPicPr>
          <p:cNvPr id="5" name="Recorded Sound">
            <a:hlinkClick r:id="" action="ppaction://media"/>
            <a:extLst>
              <a:ext uri="{FF2B5EF4-FFF2-40B4-BE49-F238E27FC236}">
                <a16:creationId xmlns:a16="http://schemas.microsoft.com/office/drawing/2014/main" id="{F7A0C788-9623-F7C4-2017-88B18C5C3A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134845" y="5156041"/>
            <a:ext cx="487363" cy="487363"/>
          </a:xfrm>
          <a:prstGeom prst="rect">
            <a:avLst/>
          </a:prstGeom>
        </p:spPr>
      </p:pic>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5" cstate="screen">
            <a:extLst>
              <a:ext uri="{28A0092B-C50C-407E-A947-70E740481C1C}">
                <a14:useLocalDpi xmlns:a14="http://schemas.microsoft.com/office/drawing/2010/main" val="0"/>
              </a:ext>
            </a:extLst>
          </a:blip>
          <a:srcRect t="12" b="12"/>
          <a:stretch/>
        </p:blipFill>
        <p:spPr>
          <a:xfrm>
            <a:off x="-794" y="4208106"/>
            <a:ext cx="12192000" cy="2677886"/>
          </a:xfrm>
        </p:spPr>
      </p:pic>
    </p:spTree>
    <p:extLst>
      <p:ext uri="{BB962C8B-B14F-4D97-AF65-F5344CB8AC3E}">
        <p14:creationId xmlns:p14="http://schemas.microsoft.com/office/powerpoint/2010/main" val="281533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Recorded Sound">
            <a:hlinkClick r:id="" action="ppaction://media"/>
            <a:extLst>
              <a:ext uri="{FF2B5EF4-FFF2-40B4-BE49-F238E27FC236}">
                <a16:creationId xmlns:a16="http://schemas.microsoft.com/office/drawing/2014/main" id="{06BFA196-13B3-8841-E646-B44CFED222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280316" y="6370637"/>
            <a:ext cx="487363" cy="487363"/>
          </a:xfrm>
          <a:prstGeom prst="rect">
            <a:avLst/>
          </a:prstGeom>
        </p:spPr>
      </p:pic>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99768" y="1332239"/>
            <a:ext cx="2186253" cy="640698"/>
          </a:xfrm>
        </p:spPr>
        <p:txBody>
          <a:bodyPr>
            <a:noAutofit/>
          </a:bodyPr>
          <a:lstStyle/>
          <a:p>
            <a:r>
              <a:rPr lang="en-US" sz="3200" noProof="0" dirty="0"/>
              <a:t>problem</a:t>
            </a:r>
            <a:endParaRPr lang="en-US" sz="3200" dirty="0"/>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16"/>
          </p:nvPr>
        </p:nvSpPr>
        <p:spPr>
          <a:xfrm>
            <a:off x="4238835" y="2663733"/>
            <a:ext cx="7257111" cy="1287938"/>
          </a:xfrm>
        </p:spPr>
        <p:txBody>
          <a:bodyPr>
            <a:noAutofit/>
          </a:bodyPr>
          <a:lstStyle/>
          <a:p>
            <a:pPr marL="285750" marR="0" lvl="0" indent="-285750" rtl="0">
              <a:spcBef>
                <a:spcPts val="0"/>
              </a:spcBef>
              <a:spcAft>
                <a:spcPts val="0"/>
              </a:spcAft>
              <a:buClr>
                <a:schemeClr val="dk1"/>
              </a:buClr>
              <a:buSzPts val="2400"/>
              <a:buFont typeface="Arial" panose="020B0604020202020204" pitchFamily="34" charset="0"/>
              <a:buChar char="•"/>
            </a:pPr>
            <a:r>
              <a:rPr lang="en-US" b="0" i="0" u="none" strike="noStrike" cap="none" dirty="0">
                <a:solidFill>
                  <a:schemeClr val="dk1"/>
                </a:solidFill>
                <a:latin typeface="+mn-lt"/>
                <a:ea typeface="Times New Roman"/>
                <a:cs typeface="Times New Roman"/>
                <a:sym typeface="Times New Roman"/>
              </a:rPr>
              <a:t>Sensors generate a large amount of data, which is then processed by the farm management system to take certain actions, so it is essential to ensure that the data coming in is not manipulated and anomalous.</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142551" y="435671"/>
            <a:ext cx="7449681" cy="1155404"/>
          </a:xfrm>
        </p:spPr>
        <p:txBody>
          <a:bodyPr>
            <a:noAutofit/>
          </a:bodyPr>
          <a:lstStyle/>
          <a:p>
            <a:pPr marL="285750" indent="-285750">
              <a:buClrTx/>
              <a:buSzPct val="150000"/>
              <a:buFont typeface="Arial" panose="020B0604020202020204" pitchFamily="34" charset="0"/>
              <a:buChar char="•"/>
            </a:pPr>
            <a:r>
              <a:rPr lang="en-US" sz="1800" dirty="0"/>
              <a:t>As </a:t>
            </a:r>
            <a:r>
              <a:rPr lang="en-US" sz="1800" dirty="0">
                <a:ea typeface="Times New Roman"/>
                <a:cs typeface="Times New Roman"/>
                <a:sym typeface="Times New Roman"/>
              </a:rPr>
              <a:t>farming becomes more dependent on computer systems, and  data from sensors and actuators, cybersecurity concerns are increasing</a:t>
            </a:r>
            <a:endParaRPr lang="en-US" sz="1800" dirty="0"/>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17"/>
          </p:nvPr>
        </p:nvSpPr>
        <p:spPr>
          <a:xfrm>
            <a:off x="4142549" y="4891072"/>
            <a:ext cx="7160827" cy="1155404"/>
          </a:xfrm>
        </p:spPr>
        <p:txBody>
          <a:bodyPr>
            <a:noAutofit/>
          </a:bodyPr>
          <a:lstStyle/>
          <a:p>
            <a:pPr marL="285750" marR="0" lvl="0" indent="-285750" rtl="0">
              <a:spcBef>
                <a:spcPts val="0"/>
              </a:spcBef>
              <a:spcAft>
                <a:spcPts val="0"/>
              </a:spcAft>
              <a:buClr>
                <a:schemeClr val="dk1"/>
              </a:buClr>
              <a:buSzPts val="2400"/>
              <a:buFont typeface="Arial" panose="020B0604020202020204" pitchFamily="34" charset="0"/>
              <a:buChar char="•"/>
            </a:pPr>
            <a:r>
              <a:rPr lang="en-US" b="0" i="0" u="none" strike="noStrike" cap="none" dirty="0">
                <a:solidFill>
                  <a:schemeClr val="dk1"/>
                </a:solidFill>
                <a:latin typeface="+mn-lt"/>
                <a:ea typeface="Times New Roman"/>
                <a:cs typeface="Times New Roman"/>
                <a:sym typeface="Times New Roman"/>
              </a:rPr>
              <a:t>Cyber-</a:t>
            </a:r>
            <a:r>
              <a:rPr lang="en-US" b="0" i="0" u="none" strike="noStrike" cap="none" dirty="0" err="1">
                <a:solidFill>
                  <a:schemeClr val="dk1"/>
                </a:solidFill>
                <a:latin typeface="+mn-lt"/>
                <a:ea typeface="Times New Roman"/>
                <a:cs typeface="Times New Roman"/>
                <a:sym typeface="Times New Roman"/>
              </a:rPr>
              <a:t>agro</a:t>
            </a:r>
            <a:r>
              <a:rPr lang="en-US" b="0" i="0" u="none" strike="noStrike" cap="none" dirty="0">
                <a:solidFill>
                  <a:schemeClr val="dk1"/>
                </a:solidFill>
                <a:latin typeface="+mn-lt"/>
                <a:ea typeface="Times New Roman"/>
                <a:cs typeface="Times New Roman"/>
                <a:sym typeface="Times New Roman"/>
              </a:rPr>
              <a:t> terrorists can compromise farm networks to inject false data and destroy crops and livestock, causing huge financial losses and creating social unrest.</a:t>
            </a:r>
            <a:endParaRPr lang="en-US" dirty="0">
              <a:latin typeface="+mn-lt"/>
            </a:endParaRP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p:txBody>
          <a:bodyPr/>
          <a:lstStyle/>
          <a:p>
            <a:fld id="{EA87306C-81BA-4795-A5CA-9392456A8C1E}" type="slidenum">
              <a:rPr lang="en-US" smtClean="0"/>
              <a:pPr/>
              <a:t>4</a:t>
            </a:fld>
            <a:endParaRPr lang="en-US" dirty="0"/>
          </a:p>
        </p:txBody>
      </p:sp>
    </p:spTree>
    <p:extLst>
      <p:ext uri="{BB962C8B-B14F-4D97-AF65-F5344CB8AC3E}">
        <p14:creationId xmlns:p14="http://schemas.microsoft.com/office/powerpoint/2010/main" val="21740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p:txBody>
          <a:bodyPr>
            <a:normAutofit/>
          </a:bodyPr>
          <a:lstStyle/>
          <a:p>
            <a:r>
              <a:rPr lang="en-US" sz="3200" dirty="0">
                <a:latin typeface="Times New Roman"/>
                <a:ea typeface="Times New Roman"/>
                <a:cs typeface="Times New Roman"/>
                <a:sym typeface="Times New Roman"/>
              </a:rPr>
              <a:t>Objectives</a:t>
            </a:r>
            <a:endParaRPr lang="en-US" sz="3200"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612979" y="2829826"/>
            <a:ext cx="8752401" cy="2887579"/>
          </a:xfrm>
        </p:spPr>
        <p:txBody>
          <a:bodyPr>
            <a:normAutofit/>
          </a:bodyPr>
          <a:lstStyle/>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2400" dirty="0">
                <a:solidFill>
                  <a:srgbClr val="000000"/>
                </a:solidFill>
                <a:ea typeface="Times New Roman"/>
                <a:cs typeface="Times New Roman"/>
                <a:sym typeface="Times New Roman"/>
              </a:rPr>
              <a:t>To detect anomalous data coming from sensors.</a:t>
            </a: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endParaRPr lang="en-US" sz="2400" dirty="0">
              <a:solidFill>
                <a:srgbClr val="000000"/>
              </a:solidFill>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2400" dirty="0">
                <a:solidFill>
                  <a:srgbClr val="000000"/>
                </a:solidFill>
                <a:ea typeface="Times New Roman"/>
                <a:cs typeface="Times New Roman"/>
                <a:sym typeface="Times New Roman"/>
              </a:rPr>
              <a:t>To alert the farmer of any anomalous data.</a:t>
            </a:r>
            <a:endParaRPr lang="en-US" sz="2400" dirty="0">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endParaRPr lang="en-US" sz="2400" dirty="0">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2400" dirty="0">
                <a:solidFill>
                  <a:srgbClr val="000000"/>
                </a:solidFill>
                <a:ea typeface="Times New Roman"/>
                <a:cs typeface="Times New Roman"/>
                <a:sym typeface="Times New Roman"/>
              </a:rPr>
              <a:t>Prevent the Farm management system from malfunctioning due to inaccurate data.</a:t>
            </a:r>
            <a:endParaRPr lang="en-US" sz="2400" dirty="0"/>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endParaRPr lang="en-US" dirty="0">
              <a:ea typeface="Times New Roman"/>
              <a:cs typeface="Times New Roman"/>
              <a:sym typeface="Times New Roman"/>
            </a:endParaRP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3" name="Recorded Sound">
            <a:hlinkClick r:id="" action="ppaction://media"/>
            <a:extLst>
              <a:ext uri="{FF2B5EF4-FFF2-40B4-BE49-F238E27FC236}">
                <a16:creationId xmlns:a16="http://schemas.microsoft.com/office/drawing/2014/main" id="{3CA928BE-B8C3-5AC9-C634-8EAE113433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662872" y="6112668"/>
            <a:ext cx="487363" cy="487363"/>
          </a:xfrm>
          <a:prstGeom prst="rect">
            <a:avLst/>
          </a:prstGeom>
        </p:spPr>
      </p:pic>
    </p:spTree>
    <p:extLst>
      <p:ext uri="{BB962C8B-B14F-4D97-AF65-F5344CB8AC3E}">
        <p14:creationId xmlns:p14="http://schemas.microsoft.com/office/powerpoint/2010/main" val="288355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ed Sound">
            <a:hlinkClick r:id="" action="ppaction://media"/>
            <a:extLst>
              <a:ext uri="{FF2B5EF4-FFF2-40B4-BE49-F238E27FC236}">
                <a16:creationId xmlns:a16="http://schemas.microsoft.com/office/drawing/2014/main" id="{B86581B0-0352-5F03-AE04-86389C8294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85922" y="1187774"/>
            <a:ext cx="487363" cy="487363"/>
          </a:xfrm>
          <a:prstGeom prst="rect">
            <a:avLst/>
          </a:prstGeom>
        </p:spPr>
      </p:pic>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a:stretch/>
        </p:blipFill>
        <p:spPr>
          <a:xfrm>
            <a:off x="0" y="-635268"/>
            <a:ext cx="12192000" cy="3429000"/>
          </a:xfr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a:solidFill>
            <a:schemeClr val="accent2">
              <a:lumMod val="60000"/>
              <a:lumOff val="40000"/>
              <a:alpha val="92000"/>
            </a:schemeClr>
          </a:solidFill>
        </p:spPr>
        <p:txBody>
          <a:bodyPr>
            <a:normAutofit/>
          </a:bodyPr>
          <a:lstStyle/>
          <a:p>
            <a:r>
              <a:rPr lang="en-US" sz="3200" dirty="0"/>
              <a:t>DATA SOURCE </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p:txBody>
          <a:bodyPr/>
          <a:lstStyle/>
          <a:p>
            <a:fld id="{EA87306C-81BA-4795-A5CA-9392456A8C1E}" type="slidenum">
              <a:rPr lang="en-US" smtClean="0"/>
              <a:pPr/>
              <a:t>6</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743575" y="4203259"/>
            <a:ext cx="5859420" cy="1769419"/>
          </a:xfrm>
        </p:spPr>
        <p:txBody>
          <a:bodyPr>
            <a:normAutofit/>
          </a:bodyPr>
          <a:lstStyle/>
          <a:p>
            <a:r>
              <a:rPr lang="en-US" sz="1600" dirty="0"/>
              <a:t>Data will be collected using different sensors such as capacitive soil moisture sensor, DHT11 Humidity and Temperature sensor over a desired period of time.</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829486" y="4715995"/>
            <a:ext cx="3282916"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A3A0-9229-72D1-BB28-E9FE3DA39F4D}"/>
              </a:ext>
            </a:extLst>
          </p:cNvPr>
          <p:cNvSpPr>
            <a:spLocks noGrp="1"/>
          </p:cNvSpPr>
          <p:nvPr>
            <p:ph type="title"/>
          </p:nvPr>
        </p:nvSpPr>
        <p:spPr>
          <a:xfrm>
            <a:off x="882283" y="125532"/>
            <a:ext cx="4299666" cy="1769216"/>
          </a:xfrm>
        </p:spPr>
        <p:txBody>
          <a:bodyPr vert="horz" lIns="91440" tIns="45720" rIns="91440" bIns="45720" rtlCol="0" anchor="b">
            <a:normAutofit/>
          </a:bodyPr>
          <a:lstStyle/>
          <a:p>
            <a:r>
              <a:rPr lang="en-US" sz="4800" dirty="0"/>
              <a:t>CRISP-DM</a:t>
            </a:r>
          </a:p>
        </p:txBody>
      </p:sp>
      <p:sp>
        <p:nvSpPr>
          <p:cNvPr id="7" name="Slide Number Placeholder 6">
            <a:extLst>
              <a:ext uri="{FF2B5EF4-FFF2-40B4-BE49-F238E27FC236}">
                <a16:creationId xmlns:a16="http://schemas.microsoft.com/office/drawing/2014/main" id="{E340DF15-729A-BF93-5EB7-41B4A454A2E4}"/>
              </a:ext>
            </a:extLst>
          </p:cNvPr>
          <p:cNvSpPr>
            <a:spLocks noGrp="1"/>
          </p:cNvSpPr>
          <p:nvPr>
            <p:ph type="sldNum" sz="quarter" idx="12"/>
          </p:nvPr>
        </p:nvSpPr>
        <p:spPr/>
        <p:txBody>
          <a:bodyPr vert="horz" lIns="91440" tIns="45720" rIns="91440" bIns="45720" rtlCol="0" anchor="ctr">
            <a:normAutofit/>
          </a:bodyPr>
          <a:lstStyle/>
          <a:p>
            <a:pPr>
              <a:spcAft>
                <a:spcPts val="600"/>
              </a:spcAft>
            </a:pPr>
            <a:fld id="{EA87306C-81BA-4795-A5CA-9392456A8C1E}" type="slidenum">
              <a:rPr lang="en-US"/>
              <a:pPr>
                <a:spcAft>
                  <a:spcPts val="600"/>
                </a:spcAft>
              </a:pPr>
              <a:t>7</a:t>
            </a:fld>
            <a:endParaRPr lang="en-US" dirty="0"/>
          </a:p>
        </p:txBody>
      </p:sp>
      <p:pic>
        <p:nvPicPr>
          <p:cNvPr id="15" name="Picture 14" descr="Diagram&#10;&#10;Description automatically generated">
            <a:extLst>
              <a:ext uri="{FF2B5EF4-FFF2-40B4-BE49-F238E27FC236}">
                <a16:creationId xmlns:a16="http://schemas.microsoft.com/office/drawing/2014/main" id="{B841153C-25BC-571B-58D5-09E6C0CB710B}"/>
              </a:ext>
            </a:extLst>
          </p:cNvPr>
          <p:cNvPicPr>
            <a:picLocks noChangeAspect="1"/>
          </p:cNvPicPr>
          <p:nvPr/>
        </p:nvPicPr>
        <p:blipFill>
          <a:blip r:embed="rId4"/>
          <a:stretch>
            <a:fillRect/>
          </a:stretch>
        </p:blipFill>
        <p:spPr>
          <a:xfrm>
            <a:off x="3964440" y="1092382"/>
            <a:ext cx="5305007" cy="5314106"/>
          </a:xfrm>
          <a:prstGeom prst="rect">
            <a:avLst/>
          </a:prstGeom>
        </p:spPr>
      </p:pic>
      <p:pic>
        <p:nvPicPr>
          <p:cNvPr id="4" name="Recorded Sound">
            <a:hlinkClick r:id="" action="ppaction://media"/>
            <a:extLst>
              <a:ext uri="{FF2B5EF4-FFF2-40B4-BE49-F238E27FC236}">
                <a16:creationId xmlns:a16="http://schemas.microsoft.com/office/drawing/2014/main" id="{7032628F-5A41-105A-D177-7B0F8E8A4B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41574" y="6342354"/>
            <a:ext cx="487363" cy="487363"/>
          </a:xfrm>
          <a:prstGeom prst="rect">
            <a:avLst/>
          </a:prstGeom>
        </p:spPr>
      </p:pic>
    </p:spTree>
    <p:extLst>
      <p:ext uri="{BB962C8B-B14F-4D97-AF65-F5344CB8AC3E}">
        <p14:creationId xmlns:p14="http://schemas.microsoft.com/office/powerpoint/2010/main" val="124052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p:txBody>
          <a:bodyPr>
            <a:normAutofit/>
          </a:bodyPr>
          <a:lstStyle/>
          <a:p>
            <a:r>
              <a:rPr lang="en-US" sz="3200" dirty="0">
                <a:latin typeface="Times New Roman"/>
                <a:ea typeface="Times New Roman"/>
                <a:cs typeface="Times New Roman"/>
                <a:sym typeface="Times New Roman"/>
              </a:rPr>
              <a:t>BUSINESS UNDERSTANDING</a:t>
            </a:r>
            <a:endParaRPr lang="en-US" sz="3200"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612979" y="2829826"/>
            <a:ext cx="10831459" cy="3051210"/>
          </a:xfrm>
        </p:spPr>
        <p:txBody>
          <a:bodyPr>
            <a:normAutofit/>
          </a:bodyPr>
          <a:lstStyle/>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1800" dirty="0">
                <a:ea typeface="Times New Roman"/>
                <a:cs typeface="Times New Roman"/>
                <a:sym typeface="Times New Roman"/>
              </a:rPr>
              <a:t>From the business perspective, having an anomaly detection for a farm management system would prevent it from malfunctioning and therefore destroying the crops.</a:t>
            </a: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endParaRPr lang="en-US" sz="1800" dirty="0">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1800" dirty="0">
                <a:ea typeface="Times New Roman"/>
                <a:cs typeface="Times New Roman"/>
                <a:sym typeface="Times New Roman"/>
              </a:rPr>
              <a:t>For example: Suppose the data streamed from the soil moisture sensor says that the soil is dry(Anomalous data) but in reality, the soil is wet or has adequate moisture . The Farm Management System would operate the actuator for water to restore the moisture level and ultimately end up over irrigating and destroying the crops.</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2" name="Recorded Sound">
            <a:hlinkClick r:id="" action="ppaction://media"/>
            <a:extLst>
              <a:ext uri="{FF2B5EF4-FFF2-40B4-BE49-F238E27FC236}">
                <a16:creationId xmlns:a16="http://schemas.microsoft.com/office/drawing/2014/main" id="{921D7DB5-E840-B1A6-2EA7-CC19542EDB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270986" y="6182794"/>
            <a:ext cx="487363" cy="487363"/>
          </a:xfrm>
          <a:prstGeom prst="rect">
            <a:avLst/>
          </a:prstGeom>
        </p:spPr>
      </p:pic>
    </p:spTree>
    <p:extLst>
      <p:ext uri="{BB962C8B-B14F-4D97-AF65-F5344CB8AC3E}">
        <p14:creationId xmlns:p14="http://schemas.microsoft.com/office/powerpoint/2010/main" val="299793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p:txBody>
          <a:bodyPr>
            <a:normAutofit/>
          </a:bodyPr>
          <a:lstStyle/>
          <a:p>
            <a:r>
              <a:rPr lang="en-US" sz="3200" dirty="0">
                <a:latin typeface="Times New Roman"/>
                <a:ea typeface="Times New Roman"/>
                <a:cs typeface="Times New Roman"/>
                <a:sym typeface="Times New Roman"/>
              </a:rPr>
              <a:t>Data UNDERSTANDING</a:t>
            </a:r>
            <a:endParaRPr lang="en-US" sz="3200"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612979" y="2829826"/>
            <a:ext cx="10831459" cy="3051210"/>
          </a:xfrm>
        </p:spPr>
        <p:txBody>
          <a:bodyPr>
            <a:normAutofit fontScale="92500" lnSpcReduction="10000"/>
          </a:bodyPr>
          <a:lstStyle/>
          <a:p>
            <a:pPr marR="0" lvl="0" algn="l" rtl="0">
              <a:lnSpc>
                <a:spcPct val="100000"/>
              </a:lnSpc>
              <a:spcBef>
                <a:spcPts val="0"/>
              </a:spcBef>
              <a:spcAft>
                <a:spcPts val="0"/>
              </a:spcAft>
              <a:buClr>
                <a:srgbClr val="000000"/>
              </a:buClr>
              <a:buSzPts val="2800"/>
            </a:pPr>
            <a:r>
              <a:rPr lang="en-US" sz="2800" dirty="0">
                <a:ea typeface="Times New Roman"/>
                <a:cs typeface="Times New Roman"/>
                <a:sym typeface="Times New Roman"/>
              </a:rPr>
              <a:t>The data collected from various sensors will be :</a:t>
            </a:r>
          </a:p>
          <a:p>
            <a:pPr marR="0" lvl="0" algn="l" rtl="0">
              <a:lnSpc>
                <a:spcPct val="100000"/>
              </a:lnSpc>
              <a:spcBef>
                <a:spcPts val="0"/>
              </a:spcBef>
              <a:spcAft>
                <a:spcPts val="0"/>
              </a:spcAft>
              <a:buClr>
                <a:srgbClr val="000000"/>
              </a:buClr>
              <a:buSzPts val="2800"/>
            </a:pPr>
            <a:endParaRPr lang="en-US" sz="2800" dirty="0">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2800" dirty="0">
                <a:ea typeface="Times New Roman"/>
                <a:cs typeface="Times New Roman"/>
                <a:sym typeface="Times New Roman"/>
              </a:rPr>
              <a:t>Date and time</a:t>
            </a: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2800" dirty="0">
                <a:ea typeface="Times New Roman"/>
                <a:cs typeface="Times New Roman"/>
                <a:sym typeface="Times New Roman"/>
              </a:rPr>
              <a:t>Soil moisture level</a:t>
            </a: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2800" dirty="0">
                <a:ea typeface="Times New Roman"/>
                <a:cs typeface="Times New Roman"/>
                <a:sym typeface="Times New Roman"/>
              </a:rPr>
              <a:t>Ph level of the soil</a:t>
            </a: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2800" dirty="0">
                <a:ea typeface="Times New Roman"/>
                <a:cs typeface="Times New Roman"/>
                <a:sym typeface="Times New Roman"/>
              </a:rPr>
              <a:t>Temperature</a:t>
            </a: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2800" dirty="0">
                <a:ea typeface="Times New Roman"/>
                <a:cs typeface="Times New Roman"/>
                <a:sym typeface="Times New Roman"/>
              </a:rPr>
              <a:t>Humidity</a:t>
            </a:r>
          </a:p>
          <a:p>
            <a:pPr marL="285750" indent="-285750" algn="l">
              <a:buClr>
                <a:srgbClr val="000000"/>
              </a:buClr>
              <a:buSzPts val="2800"/>
              <a:buFont typeface="Arial" panose="020B0604020202020204" pitchFamily="34" charset="0"/>
              <a:buChar char="•"/>
            </a:pPr>
            <a:r>
              <a:rPr lang="en-US" sz="2800" dirty="0">
                <a:ea typeface="Times New Roman"/>
                <a:cs typeface="Times New Roman"/>
                <a:sym typeface="Times New Roman"/>
              </a:rPr>
              <a:t>Sensor ID</a:t>
            </a: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endParaRPr lang="en-US" sz="2800" dirty="0">
              <a:ea typeface="Times New Roman"/>
              <a:cs typeface="Times New Roman"/>
              <a:sym typeface="Times New Roman"/>
            </a:endParaRPr>
          </a:p>
          <a:p>
            <a:pPr marR="0" lvl="0" algn="l" rtl="0">
              <a:lnSpc>
                <a:spcPct val="100000"/>
              </a:lnSpc>
              <a:spcBef>
                <a:spcPts val="0"/>
              </a:spcBef>
              <a:spcAft>
                <a:spcPts val="0"/>
              </a:spcAft>
              <a:buClr>
                <a:srgbClr val="000000"/>
              </a:buClr>
              <a:buSzPts val="2800"/>
            </a:pPr>
            <a:endParaRPr lang="en-US" sz="1800" dirty="0">
              <a:ea typeface="Times New Roman"/>
              <a:cs typeface="Times New Roman"/>
              <a:sym typeface="Times New Roman"/>
            </a:endParaRP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p:txBody>
          <a:bodyPr/>
          <a:lstStyle/>
          <a:p>
            <a:fld id="{EA87306C-81BA-4795-A5CA-9392456A8C1E}" type="slidenum">
              <a:rPr lang="en-US" smtClean="0"/>
              <a:pPr/>
              <a:t>9</a:t>
            </a:fld>
            <a:endParaRPr lang="en-US" dirty="0"/>
          </a:p>
        </p:txBody>
      </p:sp>
      <p:pic>
        <p:nvPicPr>
          <p:cNvPr id="2" name="Recorded Sound">
            <a:hlinkClick r:id="" action="ppaction://media"/>
            <a:extLst>
              <a:ext uri="{FF2B5EF4-FFF2-40B4-BE49-F238E27FC236}">
                <a16:creationId xmlns:a16="http://schemas.microsoft.com/office/drawing/2014/main" id="{C287E09A-0C78-195F-1EAE-A68BF3E36D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597557" y="6356350"/>
            <a:ext cx="487363" cy="487363"/>
          </a:xfrm>
          <a:prstGeom prst="rect">
            <a:avLst/>
          </a:prstGeom>
        </p:spPr>
      </p:pic>
    </p:spTree>
    <p:extLst>
      <p:ext uri="{BB962C8B-B14F-4D97-AF65-F5344CB8AC3E}">
        <p14:creationId xmlns:p14="http://schemas.microsoft.com/office/powerpoint/2010/main" val="218161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3.xml><?xml version="1.0" encoding="utf-8"?>
<ds:datastoreItem xmlns:ds="http://schemas.openxmlformats.org/officeDocument/2006/customXml" ds:itemID="{065F1115-A9D1-4ADF-878E-8B9CEB141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536</TotalTime>
  <Words>597</Words>
  <Application>Microsoft Office PowerPoint</Application>
  <PresentationFormat>Widescreen</PresentationFormat>
  <Paragraphs>66</Paragraphs>
  <Slides>13</Slides>
  <Notes>0</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Algerian</vt:lpstr>
      <vt:lpstr>Arial</vt:lpstr>
      <vt:lpstr>Calibri</vt:lpstr>
      <vt:lpstr>Calibri Light</vt:lpstr>
      <vt:lpstr>Noto Sans Symbols</vt:lpstr>
      <vt:lpstr>Times New Roman</vt:lpstr>
      <vt:lpstr>Office Theme</vt:lpstr>
      <vt:lpstr> </vt:lpstr>
      <vt:lpstr>MEET THE TEAM</vt:lpstr>
      <vt:lpstr>INTRODUCTION</vt:lpstr>
      <vt:lpstr>problem</vt:lpstr>
      <vt:lpstr>Objectives</vt:lpstr>
      <vt:lpstr>DATA SOURCE </vt:lpstr>
      <vt:lpstr>CRISP-DM</vt:lpstr>
      <vt:lpstr>BUSINESS UNDERSTANDING</vt:lpstr>
      <vt:lpstr>Data UNDERSTANDING</vt:lpstr>
      <vt:lpstr>PROPOSED SYSTEM</vt:lpstr>
      <vt:lpstr>PROPOSED Architecture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SELINAM SETRANAH</dc:creator>
  <cp:lastModifiedBy>Neha Singam</cp:lastModifiedBy>
  <cp:revision>5</cp:revision>
  <dcterms:created xsi:type="dcterms:W3CDTF">2022-10-19T19:40:10Z</dcterms:created>
  <dcterms:modified xsi:type="dcterms:W3CDTF">2022-10-20T04:49:29Z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